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64" r:id="rId2"/>
    <p:sldId id="268" r:id="rId3"/>
    <p:sldId id="269" r:id="rId4"/>
    <p:sldId id="270" r:id="rId5"/>
    <p:sldId id="271" r:id="rId6"/>
    <p:sldId id="272" r:id="rId7"/>
    <p:sldId id="273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Tw Cen MT" panose="020B0602020104020603" pitchFamily="34" charset="77"/>
      <p:regular r:id="rId16"/>
      <p:bold r:id="rId17"/>
      <p:italic r:id="rId18"/>
      <p:boldItalic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FF5969"/>
    <a:srgbClr val="639E98"/>
    <a:srgbClr val="4088FD"/>
    <a:srgbClr val="5D7373"/>
    <a:srgbClr val="242525"/>
    <a:srgbClr val="7188D8"/>
    <a:srgbClr val="FFC730"/>
    <a:srgbClr val="F0BD34"/>
    <a:srgbClr val="91C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6" autoAdjust="0"/>
    <p:restoredTop sz="84148" autoAdjust="0"/>
  </p:normalViewPr>
  <p:slideViewPr>
    <p:cSldViewPr snapToGrid="0">
      <p:cViewPr varScale="1">
        <p:scale>
          <a:sx n="91" d="100"/>
          <a:sy n="91" d="100"/>
        </p:scale>
        <p:origin x="1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AFBC-240D-4EE3-A51D-9BF56B6EF822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449B-AD69-420F-92B7-5A2FA9DA0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9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inscribieron</a:t>
            </a:r>
            <a:r>
              <a:rPr lang="en-US" dirty="0"/>
              <a:t> al course?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lo que </a:t>
            </a:r>
            <a:r>
              <a:rPr lang="en-US" dirty="0" err="1"/>
              <a:t>esperan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les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platicado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64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6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5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6449B-AD69-420F-92B7-5A2FA9DA0D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06.08.23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89216" y="1858991"/>
            <a:ext cx="8395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Computer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</a:t>
            </a:r>
            <a:r>
              <a:rPr lang="es-MX" sz="8000" dirty="0" err="1">
                <a:solidFill>
                  <a:srgbClr val="FF5969"/>
                </a:solidFill>
                <a:latin typeface="Tw Cen MT" panose="020B0602020104020603" pitchFamily="34" charset="0"/>
              </a:rPr>
              <a:t>Science</a:t>
            </a:r>
            <a:r>
              <a:rPr lang="es-MX" sz="8000" dirty="0">
                <a:solidFill>
                  <a:srgbClr val="FF5969"/>
                </a:solidFill>
                <a:latin typeface="Tw Cen MT" panose="020B0602020104020603" pitchFamily="34" charset="0"/>
              </a:rPr>
              <a:t> I</a:t>
            </a:r>
            <a:endParaRPr lang="en-US" sz="80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51604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5314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August - December 2023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4279723"/>
            <a:ext cx="7278915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Prepa </a:t>
            </a:r>
            <a:r>
              <a:rPr lang="es-MX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Tec</a:t>
            </a:r>
            <a:r>
              <a:rPr lang="es-MX" sz="2800" dirty="0">
                <a:solidFill>
                  <a:srgbClr val="5D7373"/>
                </a:solidFill>
                <a:latin typeface="Tw Cen MT" panose="020B0602020104020603" pitchFamily="34" charset="0"/>
              </a:rPr>
              <a:t> Campus Eugenio Garza Lagüera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Image result for international baccalaureate">
            <a:extLst>
              <a:ext uri="{FF2B5EF4-FFF2-40B4-BE49-F238E27FC236}">
                <a16:creationId xmlns:a16="http://schemas.microsoft.com/office/drawing/2014/main" id="{1A777CE7-65E0-4F7E-8FBD-9EFD177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6" y="499187"/>
            <a:ext cx="1493146" cy="14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435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5950540" y="612787"/>
            <a:ext cx="2644774" cy="1724651"/>
            <a:chOff x="4868802" y="4379315"/>
            <a:chExt cx="2644774" cy="112542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37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OMAR ACOSTA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2" y="4721462"/>
              <a:ext cx="2644771" cy="78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omardil@tec.mx</a:t>
              </a:r>
            </a:p>
            <a:p>
              <a:pPr algn="ctr"/>
              <a:endParaRPr lang="en-US" sz="24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Computer Science</a:t>
              </a:r>
            </a:p>
          </p:txBody>
        </p:sp>
      </p:grpSp>
      <p:pic>
        <p:nvPicPr>
          <p:cNvPr id="4" name="Graphic 3" descr="Teacher">
            <a:extLst>
              <a:ext uri="{FF2B5EF4-FFF2-40B4-BE49-F238E27FC236}">
                <a16:creationId xmlns:a16="http://schemas.microsoft.com/office/drawing/2014/main" id="{DB2E4189-AE58-4009-AC34-C6CDD475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6886" y="4333262"/>
            <a:ext cx="914400" cy="914400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8D3EB4D1-4859-4C8E-9A1A-52F17A3F2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6537" y="5232540"/>
            <a:ext cx="914400" cy="914400"/>
          </a:xfrm>
          <a:prstGeom prst="rect">
            <a:avLst/>
          </a:prstGeom>
        </p:spPr>
      </p:pic>
      <p:pic>
        <p:nvPicPr>
          <p:cNvPr id="8" name="Graphic 7" descr="Game controller">
            <a:extLst>
              <a:ext uri="{FF2B5EF4-FFF2-40B4-BE49-F238E27FC236}">
                <a16:creationId xmlns:a16="http://schemas.microsoft.com/office/drawing/2014/main" id="{815CBA3F-0267-4143-8A67-83AE86F99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5886" y="4333262"/>
            <a:ext cx="914400" cy="914400"/>
          </a:xfrm>
          <a:prstGeom prst="rect">
            <a:avLst/>
          </a:prstGeom>
        </p:spPr>
      </p:pic>
      <p:pic>
        <p:nvPicPr>
          <p:cNvPr id="12" name="Graphic 11" descr="Theatre">
            <a:extLst>
              <a:ext uri="{FF2B5EF4-FFF2-40B4-BE49-F238E27FC236}">
                <a16:creationId xmlns:a16="http://schemas.microsoft.com/office/drawing/2014/main" id="{8FB49DAD-AF7A-4415-91F1-3EAF03C7A2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5881" y="5326013"/>
            <a:ext cx="914400" cy="914400"/>
          </a:xfrm>
          <a:prstGeom prst="rect">
            <a:avLst/>
          </a:prstGeom>
        </p:spPr>
      </p:pic>
      <p:pic>
        <p:nvPicPr>
          <p:cNvPr id="14" name="Graphic 13" descr="Swimming with solid fill">
            <a:extLst>
              <a:ext uri="{FF2B5EF4-FFF2-40B4-BE49-F238E27FC236}">
                <a16:creationId xmlns:a16="http://schemas.microsoft.com/office/drawing/2014/main" id="{B7315984-E66E-4E30-A917-15A7BA3A0B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290543" y="4411613"/>
            <a:ext cx="914400" cy="914400"/>
          </a:xfrm>
          <a:prstGeom prst="rect">
            <a:avLst/>
          </a:prstGeom>
        </p:spPr>
      </p:pic>
      <p:pic>
        <p:nvPicPr>
          <p:cNvPr id="16" name="Graphic 15" descr="Soccer ball">
            <a:extLst>
              <a:ext uri="{FF2B5EF4-FFF2-40B4-BE49-F238E27FC236}">
                <a16:creationId xmlns:a16="http://schemas.microsoft.com/office/drawing/2014/main" id="{B83E08AC-5136-4147-AC1E-F15C6AA8B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36340" y="4411612"/>
            <a:ext cx="914400" cy="914400"/>
          </a:xfrm>
          <a:prstGeom prst="rect">
            <a:avLst/>
          </a:prstGeom>
        </p:spPr>
      </p:pic>
      <p:pic>
        <p:nvPicPr>
          <p:cNvPr id="18" name="Graphic 17" descr="Atom">
            <a:extLst>
              <a:ext uri="{FF2B5EF4-FFF2-40B4-BE49-F238E27FC236}">
                <a16:creationId xmlns:a16="http://schemas.microsoft.com/office/drawing/2014/main" id="{70B12506-7DCE-4849-B1AD-B7A35F1695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00892" y="5360747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spiderman icon">
            <a:extLst>
              <a:ext uri="{FF2B5EF4-FFF2-40B4-BE49-F238E27FC236}">
                <a16:creationId xmlns:a16="http://schemas.microsoft.com/office/drawing/2014/main" id="{EBC9A685-6C3F-48A4-91A4-EBADD046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861" y="5274956"/>
            <a:ext cx="1016514" cy="10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844F633F-EF45-494D-B533-B380678B451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5" b="34064"/>
          <a:stretch/>
        </p:blipFill>
        <p:spPr>
          <a:xfrm>
            <a:off x="3536219" y="348403"/>
            <a:ext cx="2437857" cy="31488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8083100" y="1518554"/>
            <a:ext cx="2286000" cy="1866900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185204" y="1518554"/>
            <a:ext cx="2286000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372495" y="1562100"/>
            <a:ext cx="2286563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372496" y="2495550"/>
            <a:ext cx="2286564" cy="312110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185203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099" y="2452004"/>
            <a:ext cx="2284299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2421233" y="3039278"/>
            <a:ext cx="2221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Logical thinking</a:t>
            </a:r>
          </a:p>
          <a:p>
            <a:pPr algn="ctr"/>
            <a:endParaRPr lang="en-US" b="1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FF5969"/>
                </a:solidFill>
                <a:latin typeface="Tw Cen MT" panose="020B0602020104020603" pitchFamily="34" charset="0"/>
              </a:rPr>
              <a:t>How can we solve day to day problems using computers?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273758" y="2888268"/>
            <a:ext cx="2082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Understand the digital world</a:t>
            </a:r>
          </a:p>
          <a:p>
            <a:pPr algn="ctr"/>
            <a:endParaRPr lang="en-US" dirty="0">
              <a:solidFill>
                <a:srgbClr val="52CBBE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>
                <a:solidFill>
                  <a:srgbClr val="52CBBE"/>
                </a:solidFill>
                <a:latin typeface="Tw Cen MT" panose="020B0602020104020603" pitchFamily="34" charset="0"/>
              </a:rPr>
              <a:t>How do the systems and devices with which we interact everyday work?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8115861" y="3039278"/>
            <a:ext cx="2226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Learn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to</a:t>
            </a:r>
            <a:r>
              <a:rPr lang="es-MX" b="1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code</a:t>
            </a:r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endParaRPr lang="es-MX" b="1" dirty="0">
              <a:solidFill>
                <a:srgbClr val="FEC630"/>
              </a:solidFill>
              <a:latin typeface="Tw Cen MT" panose="020B0602020104020603" pitchFamily="34" charset="0"/>
            </a:endParaRPr>
          </a:p>
          <a:p>
            <a:pPr algn="ctr"/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How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can I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build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by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own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 </a:t>
            </a:r>
            <a:r>
              <a:rPr lang="es-MX" dirty="0" err="1">
                <a:solidFill>
                  <a:srgbClr val="FEC630"/>
                </a:solidFill>
                <a:latin typeface="Tw Cen MT" panose="020B0602020104020603" pitchFamily="34" charset="0"/>
              </a:rPr>
              <a:t>programs</a:t>
            </a:r>
            <a:r>
              <a:rPr lang="es-MX" dirty="0">
                <a:solidFill>
                  <a:srgbClr val="FEC630"/>
                </a:solidFill>
                <a:latin typeface="Tw Cen MT" panose="020B0602020104020603" pitchFamily="34" charset="0"/>
              </a:rPr>
              <a:t>?</a:t>
            </a:r>
            <a:endParaRPr lang="en-US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2325E347-743E-422A-BB5F-D35B66BC0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355" y="256466"/>
            <a:ext cx="1321781" cy="1321781"/>
          </a:xfrm>
          <a:prstGeom prst="rect">
            <a:avLst/>
          </a:prstGeom>
        </p:spPr>
      </p:pic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53C994DA-B822-4B0F-AEE4-7855ABF33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9448" y="69842"/>
            <a:ext cx="1371600" cy="1371600"/>
          </a:xfrm>
          <a:prstGeom prst="rect">
            <a:avLst/>
          </a:prstGeom>
        </p:spPr>
      </p:pic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55B423F7-DD25-4C41-8AE7-50DB036096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2460" r="-2460"/>
          <a:stretch/>
        </p:blipFill>
        <p:spPr>
          <a:xfrm>
            <a:off x="5630396" y="134398"/>
            <a:ext cx="1391111" cy="13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5" grpId="0"/>
      <p:bldP spid="118" grpId="0"/>
      <p:bldP spid="1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0EA927-940D-4398-B2B5-07377BF2C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159558"/>
              </p:ext>
            </p:extLst>
          </p:nvPr>
        </p:nvGraphicFramePr>
        <p:xfrm>
          <a:off x="2334982" y="245715"/>
          <a:ext cx="7071702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68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350014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MX" sz="3200" b="1" dirty="0" err="1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Monthly</a:t>
                      </a:r>
                      <a:r>
                        <a:rPr lang="es-MX" sz="3200" b="1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 grade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35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Assignments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30%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Quizzes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Exams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50%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Lab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81832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C73BFAD-1DC8-4521-8CF6-9733F97C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600046"/>
              </p:ext>
            </p:extLst>
          </p:nvPr>
        </p:nvGraphicFramePr>
        <p:xfrm>
          <a:off x="2334982" y="3551856"/>
          <a:ext cx="6998296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9148">
                  <a:extLst>
                    <a:ext uri="{9D8B030D-6E8A-4147-A177-3AD203B41FA5}">
                      <a16:colId xmlns:a16="http://schemas.microsoft.com/office/drawing/2014/main" val="1641544170"/>
                    </a:ext>
                  </a:extLst>
                </a:gridCol>
                <a:gridCol w="3499148">
                  <a:extLst>
                    <a:ext uri="{9D8B030D-6E8A-4147-A177-3AD203B41FA5}">
                      <a16:colId xmlns:a16="http://schemas.microsoft.com/office/drawing/2014/main" val="3275144119"/>
                    </a:ext>
                  </a:extLst>
                </a:gridCol>
              </a:tblGrid>
              <a:tr h="418817">
                <a:tc gridSpan="2">
                  <a:txBody>
                    <a:bodyPr/>
                    <a:lstStyle/>
                    <a:p>
                      <a:r>
                        <a:rPr lang="es-MX" sz="3200" b="1" dirty="0">
                          <a:latin typeface="Tw Cen MT" panose="020B0602020104020603" pitchFamily="34" charset="0"/>
                        </a:rPr>
                        <a:t>Calificación Final</a:t>
                      </a:r>
                      <a:endParaRPr lang="en-US" sz="3200" b="1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600" dirty="0"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67396"/>
                  </a:ext>
                </a:extLst>
              </a:tr>
              <a:tr h="418817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1st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207404"/>
                  </a:ext>
                </a:extLst>
              </a:tr>
              <a:tr h="480302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2nd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Partial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9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Assignment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20%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C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Final </a:t>
                      </a:r>
                      <a:r>
                        <a:rPr lang="es-MX" sz="3200" dirty="0" err="1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Exam</a:t>
                      </a:r>
                      <a:endParaRPr lang="en-US" sz="3200" dirty="0">
                        <a:solidFill>
                          <a:srgbClr val="F0EEF0"/>
                        </a:solidFill>
                        <a:latin typeface="Tw Cen MT" panose="020B06020201040206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0EEF0"/>
                          </a:solidFill>
                          <a:latin typeface="Tw Cen MT" panose="020B0602020104020603" pitchFamily="34" charset="0"/>
                        </a:rPr>
                        <a:t>40%</a:t>
                      </a:r>
                    </a:p>
                  </a:txBody>
                  <a:tcPr>
                    <a:lnL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0EE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70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ontent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6631" y="-3309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3DD04-F3D5-4B31-8571-4408F9BF09EE}"/>
              </a:ext>
            </a:extLst>
          </p:cNvPr>
          <p:cNvGrpSpPr/>
          <p:nvPr/>
        </p:nvGrpSpPr>
        <p:grpSpPr>
          <a:xfrm>
            <a:off x="1736973" y="3930162"/>
            <a:ext cx="2606813" cy="2606812"/>
            <a:chOff x="1445415" y="710845"/>
            <a:chExt cx="2240280" cy="244639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FDD2279-4DA5-41BE-BF9E-78D8445C4D13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Operating Systems and application software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770BA-8447-47A1-B8AD-C1E207DE54AB}"/>
              </a:ext>
            </a:extLst>
          </p:cNvPr>
          <p:cNvGrpSpPr/>
          <p:nvPr/>
        </p:nvGrpSpPr>
        <p:grpSpPr>
          <a:xfrm>
            <a:off x="6100379" y="2017043"/>
            <a:ext cx="2223147" cy="2360028"/>
            <a:chOff x="4236816" y="649289"/>
            <a:chExt cx="1934973" cy="209646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E94FE12-97E2-4293-ADB7-B552AD42FEED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4CE5F3E-64DF-4C1A-AA60-46D256E4E116}"/>
                </a:ext>
              </a:extLst>
            </p:cNvPr>
            <p:cNvSpPr/>
            <p:nvPr/>
          </p:nvSpPr>
          <p:spPr>
            <a:xfrm>
              <a:off x="4246654" y="916958"/>
              <a:ext cx="1925135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>
                  <a:latin typeface="Tw Cen MT" panose="020B0602020104020603" pitchFamily="34" charset="0"/>
                </a:rPr>
                <a:t>Computational</a:t>
              </a:r>
              <a:r>
                <a:rPr lang="es-MX" dirty="0">
                  <a:latin typeface="Tw Cen MT" panose="020B0602020104020603" pitchFamily="34" charset="0"/>
                </a:rPr>
                <a:t> </a:t>
              </a:r>
              <a:r>
                <a:rPr lang="es-MX" dirty="0" err="1">
                  <a:latin typeface="Tw Cen MT" panose="020B0602020104020603" pitchFamily="34" charset="0"/>
                </a:rPr>
                <a:t>Thinking</a:t>
              </a:r>
              <a:endParaRPr lang="en-US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722CD-B3C9-4F11-9DFC-5458363AEDB9}"/>
              </a:ext>
            </a:extLst>
          </p:cNvPr>
          <p:cNvGrpSpPr/>
          <p:nvPr/>
        </p:nvGrpSpPr>
        <p:grpSpPr>
          <a:xfrm>
            <a:off x="7674496" y="4420481"/>
            <a:ext cx="2286000" cy="2286000"/>
            <a:chOff x="7048735" y="649289"/>
            <a:chExt cx="1902343" cy="209646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63464D-EF57-44B6-AD17-591AFC8B1499}"/>
                </a:ext>
              </a:extLst>
            </p:cNvPr>
            <p:cNvGrpSpPr/>
            <p:nvPr/>
          </p:nvGrpSpPr>
          <p:grpSpPr>
            <a:xfrm>
              <a:off x="7048735" y="649289"/>
              <a:ext cx="662608" cy="523220"/>
              <a:chOff x="668600" y="2123782"/>
              <a:chExt cx="662608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E2C16F-7A58-4E03-AD80-A419312D1A66}"/>
                  </a:ext>
                </a:extLst>
              </p:cNvPr>
              <p:cNvSpPr/>
              <p:nvPr/>
            </p:nvSpPr>
            <p:spPr>
              <a:xfrm>
                <a:off x="732304" y="2123782"/>
                <a:ext cx="523220" cy="523220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BFF607F-9157-41A4-A295-35DEA3A95EF6}"/>
                  </a:ext>
                </a:extLst>
              </p:cNvPr>
              <p:cNvSpPr txBox="1"/>
              <p:nvPr/>
            </p:nvSpPr>
            <p:spPr>
              <a:xfrm>
                <a:off x="668600" y="2154559"/>
                <a:ext cx="662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034F7C2-A9EB-4C64-8CE3-8528829EBB29}"/>
                </a:ext>
              </a:extLst>
            </p:cNvPr>
            <p:cNvSpPr/>
            <p:nvPr/>
          </p:nvSpPr>
          <p:spPr>
            <a:xfrm>
              <a:off x="7122278" y="916958"/>
              <a:ext cx="1828800" cy="18288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" panose="020B0602020104020603" pitchFamily="34" charset="0"/>
                </a:rPr>
                <a:t>Arrays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4918903-40AF-4264-A9B9-7515B3B2AFC0}"/>
              </a:ext>
            </a:extLst>
          </p:cNvPr>
          <p:cNvGrpSpPr/>
          <p:nvPr/>
        </p:nvGrpSpPr>
        <p:grpSpPr>
          <a:xfrm>
            <a:off x="1509896" y="114915"/>
            <a:ext cx="2240280" cy="2446391"/>
            <a:chOff x="1445415" y="710845"/>
            <a:chExt cx="2240280" cy="244639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628835-7EA4-4AF5-A3C9-FC98D32592F6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B4AA73E-E55F-486C-BD4E-93CDA73C1EFE}"/>
                </a:ext>
              </a:extLst>
            </p:cNvPr>
            <p:cNvSpPr/>
            <p:nvPr/>
          </p:nvSpPr>
          <p:spPr>
            <a:xfrm>
              <a:off x="1445415" y="916956"/>
              <a:ext cx="2240280" cy="22402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w Cen MT" panose="020B0602020104020603" pitchFamily="34" charset="0"/>
                </a:rPr>
                <a:t>Computer architecture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35A4986-1102-482A-8EFF-F42507AE1DA0}"/>
              </a:ext>
            </a:extLst>
          </p:cNvPr>
          <p:cNvGrpSpPr/>
          <p:nvPr/>
        </p:nvGrpSpPr>
        <p:grpSpPr>
          <a:xfrm>
            <a:off x="3556863" y="2019191"/>
            <a:ext cx="2356048" cy="2360918"/>
            <a:chOff x="1434721" y="710845"/>
            <a:chExt cx="2468880" cy="2599882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45B7A1-298B-4847-B24D-B86049412085}"/>
                </a:ext>
              </a:extLst>
            </p:cNvPr>
            <p:cNvSpPr/>
            <p:nvPr/>
          </p:nvSpPr>
          <p:spPr>
            <a:xfrm>
              <a:off x="1528420" y="710845"/>
              <a:ext cx="548640" cy="54864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E05F29-1FC2-421A-B3DC-2355322DD58E}"/>
                </a:ext>
              </a:extLst>
            </p:cNvPr>
            <p:cNvSpPr/>
            <p:nvPr/>
          </p:nvSpPr>
          <p:spPr>
            <a:xfrm>
              <a:off x="1434721" y="841847"/>
              <a:ext cx="2468880" cy="246888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 err="1">
                  <a:latin typeface="Tw Cen MT" panose="020B0602020104020603" pitchFamily="34" charset="0"/>
                </a:rPr>
                <a:t>Binary</a:t>
              </a:r>
              <a:r>
                <a:rPr lang="es-MX" sz="2000" dirty="0">
                  <a:latin typeface="Tw Cen MT" panose="020B0602020104020603" pitchFamily="34" charset="0"/>
                </a:rPr>
                <a:t> </a:t>
              </a:r>
              <a:r>
                <a:rPr lang="es-MX" sz="2000" dirty="0" err="1">
                  <a:latin typeface="Tw Cen MT" panose="020B0602020104020603" pitchFamily="34" charset="0"/>
                </a:rPr>
                <a:t>representation</a:t>
              </a:r>
              <a:endParaRPr lang="en-US" sz="2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74040B-DB53-4503-96B7-19A8D51DAC04}"/>
              </a:ext>
            </a:extLst>
          </p:cNvPr>
          <p:cNvGrpSpPr/>
          <p:nvPr/>
        </p:nvGrpSpPr>
        <p:grpSpPr>
          <a:xfrm>
            <a:off x="5020698" y="4513943"/>
            <a:ext cx="2339010" cy="2096469"/>
            <a:chOff x="4236816" y="649289"/>
            <a:chExt cx="2157286" cy="2096469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0C69C35-9CFA-4EDC-B31E-A053626D310E}"/>
                </a:ext>
              </a:extLst>
            </p:cNvPr>
            <p:cNvSpPr/>
            <p:nvPr/>
          </p:nvSpPr>
          <p:spPr>
            <a:xfrm>
              <a:off x="4236816" y="649289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1F3CD72-247F-427F-BDC4-DBCD5C27DF6E}"/>
                </a:ext>
              </a:extLst>
            </p:cNvPr>
            <p:cNvSpPr/>
            <p:nvPr/>
          </p:nvSpPr>
          <p:spPr>
            <a:xfrm>
              <a:off x="4246654" y="916958"/>
              <a:ext cx="2147448" cy="18288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900" dirty="0" err="1">
                  <a:latin typeface="Tw Cen MT" panose="020B0602020104020603" pitchFamily="34" charset="0"/>
                </a:rPr>
                <a:t>Introduction</a:t>
              </a:r>
              <a:r>
                <a:rPr lang="es-MX" sz="1900" dirty="0">
                  <a:latin typeface="Tw Cen MT" panose="020B0602020104020603" pitchFamily="34" charset="0"/>
                </a:rPr>
                <a:t> </a:t>
              </a:r>
              <a:r>
                <a:rPr lang="es-MX" sz="1900" dirty="0" err="1">
                  <a:latin typeface="Tw Cen MT" panose="020B0602020104020603" pitchFamily="34" charset="0"/>
                </a:rPr>
                <a:t>to</a:t>
              </a:r>
              <a:r>
                <a:rPr lang="es-MX" sz="1900" dirty="0">
                  <a:latin typeface="Tw Cen MT" panose="020B0602020104020603" pitchFamily="34" charset="0"/>
                </a:rPr>
                <a:t> </a:t>
              </a:r>
              <a:r>
                <a:rPr lang="es-MX" sz="1900" dirty="0" err="1">
                  <a:latin typeface="Tw Cen MT" panose="020B0602020104020603" pitchFamily="34" charset="0"/>
                </a:rPr>
                <a:t>programming</a:t>
              </a:r>
              <a:endParaRPr lang="en-US" sz="19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86BF922-1B4E-4F3E-B58E-C090D8A5423E}"/>
              </a:ext>
            </a:extLst>
          </p:cNvPr>
          <p:cNvGrpSpPr/>
          <p:nvPr/>
        </p:nvGrpSpPr>
        <p:grpSpPr>
          <a:xfrm>
            <a:off x="7625798" y="165419"/>
            <a:ext cx="2468880" cy="2595574"/>
            <a:chOff x="4246653" y="790264"/>
            <a:chExt cx="2468880" cy="2595574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1769F0-C1BE-46BA-AC58-6AEE28E89ADD}"/>
                </a:ext>
              </a:extLst>
            </p:cNvPr>
            <p:cNvSpPr/>
            <p:nvPr/>
          </p:nvSpPr>
          <p:spPr>
            <a:xfrm>
              <a:off x="4317166" y="790264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latin typeface="Tw Cen MT" panose="020B0602020104020603" pitchFamily="34" charset="0"/>
                </a:rPr>
                <a:t>2</a:t>
              </a:r>
              <a:endParaRPr lang="en-US" sz="2400" b="1" dirty="0">
                <a:latin typeface="Tw Cen MT" panose="020B0602020104020603" pitchFamily="34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4DA8233-378E-4FCE-8864-0DC40615BFA3}"/>
                </a:ext>
              </a:extLst>
            </p:cNvPr>
            <p:cNvSpPr/>
            <p:nvPr/>
          </p:nvSpPr>
          <p:spPr>
            <a:xfrm>
              <a:off x="4246653" y="916958"/>
              <a:ext cx="2468880" cy="24688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Operadores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condiciones</a:t>
              </a:r>
              <a:r>
                <a:rPr lang="en-US" sz="24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y </a:t>
              </a:r>
              <a:r>
                <a:rPr lang="en-US" sz="24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ciclos</a:t>
              </a:r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3526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1491362" y="4440267"/>
            <a:ext cx="3577368" cy="796806"/>
            <a:chOff x="764723" y="4698436"/>
            <a:chExt cx="3393281" cy="79680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November 22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nd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Last day of classes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41C946-F1AE-46B2-87CC-2818FB576A3E}"/>
              </a:ext>
            </a:extLst>
          </p:cNvPr>
          <p:cNvGrpSpPr/>
          <p:nvPr/>
        </p:nvGrpSpPr>
        <p:grpSpPr>
          <a:xfrm>
            <a:off x="1491362" y="675031"/>
            <a:ext cx="3170095" cy="662056"/>
            <a:chOff x="1486038" y="1566411"/>
            <a:chExt cx="3170095" cy="66205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2256958" y="1680197"/>
              <a:ext cx="239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Monday, November 21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1486038" y="1566411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Graphic 65" descr="Fireworks">
              <a:extLst>
                <a:ext uri="{FF2B5EF4-FFF2-40B4-BE49-F238E27FC236}">
                  <a16:creationId xmlns:a16="http://schemas.microsoft.com/office/drawing/2014/main" id="{A3A47933-74C0-44D3-BCE8-F7FC8A2A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32541" y="1616327"/>
              <a:ext cx="550369" cy="55036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9C9ED9-0522-420A-9C09-A9DD891EC53A}"/>
              </a:ext>
            </a:extLst>
          </p:cNvPr>
          <p:cNvGrpSpPr/>
          <p:nvPr/>
        </p:nvGrpSpPr>
        <p:grpSpPr>
          <a:xfrm>
            <a:off x="1491362" y="5415682"/>
            <a:ext cx="3577368" cy="796806"/>
            <a:chOff x="764723" y="4698436"/>
            <a:chExt cx="3393281" cy="7968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EA6A80-22FE-4448-8EDE-6FC03FACF6A9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F19A48-D563-46FB-912B-B5CB56FD8A2E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December 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Last day of exams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0BEBA29-B2E2-41BE-B198-315E03DA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31E6A7-3B99-4849-966F-85B28EC8AE73}"/>
              </a:ext>
            </a:extLst>
          </p:cNvPr>
          <p:cNvGrpSpPr/>
          <p:nvPr/>
        </p:nvGrpSpPr>
        <p:grpSpPr>
          <a:xfrm>
            <a:off x="1491362" y="2489439"/>
            <a:ext cx="3577368" cy="796806"/>
            <a:chOff x="764723" y="4698436"/>
            <a:chExt cx="3393281" cy="7968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EDF96D-84B9-0E48-8420-C88537CEF486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D0D5AF-53A7-5343-9CA9-3D3979FD6CD8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1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Partial Exam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September 20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E8967FD-1294-694A-A154-A2A9D7FB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38868AB-BFDF-764C-818D-41DA17D04368}"/>
              </a:ext>
            </a:extLst>
          </p:cNvPr>
          <p:cNvGrpSpPr/>
          <p:nvPr/>
        </p:nvGrpSpPr>
        <p:grpSpPr>
          <a:xfrm>
            <a:off x="1491362" y="3464853"/>
            <a:ext cx="3577368" cy="796806"/>
            <a:chOff x="764723" y="4698436"/>
            <a:chExt cx="3393281" cy="79680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A72BC59-E2F8-B043-B92C-EE8BF9656CAC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5E95D72-1439-FA4E-9BC9-460AEB564EF5}"/>
                </a:ext>
              </a:extLst>
            </p:cNvPr>
            <p:cNvSpPr txBox="1"/>
            <p:nvPr/>
          </p:nvSpPr>
          <p:spPr>
            <a:xfrm>
              <a:off x="1435200" y="4698436"/>
              <a:ext cx="2722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nd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Partial Exam</a:t>
              </a:r>
            </a:p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Wednesday, October 25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 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E54A520-82F1-9D4D-B27E-59DE4F74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course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grades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topics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dates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contact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06B4E3-2ED1-44B5-BC7E-5BB0BEB325AF}"/>
              </a:ext>
            </a:extLst>
          </p:cNvPr>
          <p:cNvGrpSpPr/>
          <p:nvPr/>
        </p:nvGrpSpPr>
        <p:grpSpPr>
          <a:xfrm>
            <a:off x="2732882" y="3256840"/>
            <a:ext cx="2336800" cy="2512268"/>
            <a:chOff x="313715" y="1912773"/>
            <a:chExt cx="2336800" cy="25122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313715" y="3963376"/>
              <a:ext cx="233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omardil@tec.mx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582246" y="1912773"/>
              <a:ext cx="1802532" cy="1802532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Envelope">
              <a:extLst>
                <a:ext uri="{FF2B5EF4-FFF2-40B4-BE49-F238E27FC236}">
                  <a16:creationId xmlns:a16="http://schemas.microsoft.com/office/drawing/2014/main" id="{FB1259B1-20F9-4460-AD71-D159F99E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6312" y="2356838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7B8658-C532-4D41-B1CE-53CE5C68D7D8}"/>
              </a:ext>
            </a:extLst>
          </p:cNvPr>
          <p:cNvGrpSpPr/>
          <p:nvPr/>
        </p:nvGrpSpPr>
        <p:grpSpPr>
          <a:xfrm>
            <a:off x="5408416" y="3236905"/>
            <a:ext cx="2964180" cy="2553103"/>
            <a:chOff x="2941320" y="1875469"/>
            <a:chExt cx="2964180" cy="25531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2941320" y="3966907"/>
              <a:ext cx="296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github.com/</a:t>
              </a:r>
              <a:r>
                <a:rPr lang="en-US" sz="2400" b="1" dirty="0" err="1">
                  <a:solidFill>
                    <a:srgbClr val="EF3078"/>
                  </a:solidFill>
                  <a:latin typeface="Tw Cen MT" panose="020B0602020104020603" pitchFamily="34" charset="0"/>
                </a:rPr>
                <a:t>OMardil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439718" y="1875469"/>
              <a:ext cx="1802532" cy="180253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D354C26-FBB5-4FC7-8F90-381698785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9933" y="2245113"/>
              <a:ext cx="1051561" cy="10515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4D1B4-503D-4AB1-AB4A-A5A1526487AF}"/>
              </a:ext>
            </a:extLst>
          </p:cNvPr>
          <p:cNvGrpSpPr/>
          <p:nvPr/>
        </p:nvGrpSpPr>
        <p:grpSpPr>
          <a:xfrm>
            <a:off x="274204" y="3235941"/>
            <a:ext cx="2336800" cy="2804953"/>
            <a:chOff x="5820657" y="1870166"/>
            <a:chExt cx="2336800" cy="280495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099269-0EAE-4B86-8680-2EBFBBC1E20F}"/>
                </a:ext>
              </a:extLst>
            </p:cNvPr>
            <p:cNvSpPr txBox="1"/>
            <p:nvPr/>
          </p:nvSpPr>
          <p:spPr>
            <a:xfrm>
              <a:off x="5820657" y="3967233"/>
              <a:ext cx="233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Schedule </a:t>
              </a:r>
              <a:r>
                <a:rPr lang="en-US" sz="2000" b="1">
                  <a:solidFill>
                    <a:srgbClr val="92D050"/>
                  </a:solidFill>
                  <a:latin typeface="Tw Cen MT" panose="020B0602020104020603" pitchFamily="34" charset="0"/>
                </a:rPr>
                <a:t>tutoring by </a:t>
              </a:r>
              <a:r>
                <a:rPr lang="en-US" sz="20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email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CE8035-C83D-4A65-995A-127E48DFEE06}"/>
                </a:ext>
              </a:extLst>
            </p:cNvPr>
            <p:cNvSpPr/>
            <p:nvPr/>
          </p:nvSpPr>
          <p:spPr>
            <a:xfrm>
              <a:off x="6036030" y="1870166"/>
              <a:ext cx="1813790" cy="181379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Graphic 81" descr="Classroom">
              <a:extLst>
                <a:ext uri="{FF2B5EF4-FFF2-40B4-BE49-F238E27FC236}">
                  <a16:creationId xmlns:a16="http://schemas.microsoft.com/office/drawing/2014/main" id="{58251F3B-A209-4642-A8C7-A3380747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86385" y="2312357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8035E-3611-4B80-B093-8EF71033FDC9}"/>
              </a:ext>
            </a:extLst>
          </p:cNvPr>
          <p:cNvGrpSpPr/>
          <p:nvPr/>
        </p:nvGrpSpPr>
        <p:grpSpPr>
          <a:xfrm>
            <a:off x="243223" y="748978"/>
            <a:ext cx="2313711" cy="1648352"/>
            <a:chOff x="4015909" y="870635"/>
            <a:chExt cx="2313711" cy="1648352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410DB51F-CB13-4333-BA1D-F4FB954B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354" y="870635"/>
              <a:ext cx="1174780" cy="117478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6FF006-9188-4D4A-8819-D14710DFC3FC}"/>
                </a:ext>
              </a:extLst>
            </p:cNvPr>
            <p:cNvSpPr/>
            <p:nvPr/>
          </p:nvSpPr>
          <p:spPr>
            <a:xfrm>
              <a:off x="4015909" y="2149655"/>
              <a:ext cx="2313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242525"/>
                  </a:solidFill>
                  <a:latin typeface="Tw Cen MT" panose="020B0602020104020603" pitchFamily="34" charset="0"/>
                </a:rPr>
                <a:t>experiencia21.tec.mx/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776422-88CC-4BEC-852B-9499571E9F0D}"/>
              </a:ext>
            </a:extLst>
          </p:cNvPr>
          <p:cNvGrpSpPr/>
          <p:nvPr/>
        </p:nvGrpSpPr>
        <p:grpSpPr>
          <a:xfrm>
            <a:off x="2853566" y="677262"/>
            <a:ext cx="1850186" cy="1839469"/>
            <a:chOff x="5810466" y="665478"/>
            <a:chExt cx="1850186" cy="1839469"/>
          </a:xfrm>
        </p:grpSpPr>
        <p:pic>
          <p:nvPicPr>
            <p:cNvPr id="65" name="Picture 64" descr="A close up of a sign&#10;&#10;Description automatically generated">
              <a:extLst>
                <a:ext uri="{FF2B5EF4-FFF2-40B4-BE49-F238E27FC236}">
                  <a16:creationId xmlns:a16="http://schemas.microsoft.com/office/drawing/2014/main" id="{D2C2155D-B989-4097-96FD-A2220719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" t="7417" r="7804" b="5524"/>
            <a:stretch>
              <a:fillRect/>
            </a:stretch>
          </p:blipFill>
          <p:spPr>
            <a:xfrm>
              <a:off x="6095999" y="665478"/>
              <a:ext cx="1398143" cy="1398143"/>
            </a:xfrm>
            <a:custGeom>
              <a:avLst/>
              <a:gdLst>
                <a:gd name="connsiteX0" fmla="*/ 685800 w 1371600"/>
                <a:gd name="connsiteY0" fmla="*/ 0 h 1371600"/>
                <a:gd name="connsiteX1" fmla="*/ 1371600 w 1371600"/>
                <a:gd name="connsiteY1" fmla="*/ 685800 h 1371600"/>
                <a:gd name="connsiteX2" fmla="*/ 685800 w 1371600"/>
                <a:gd name="connsiteY2" fmla="*/ 1371600 h 1371600"/>
                <a:gd name="connsiteX3" fmla="*/ 0 w 1371600"/>
                <a:gd name="connsiteY3" fmla="*/ 685800 h 1371600"/>
                <a:gd name="connsiteX4" fmla="*/ 685800 w 1371600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685800" y="0"/>
                  </a:moveTo>
                  <a:cubicBezTo>
                    <a:pt x="1064557" y="0"/>
                    <a:pt x="1371600" y="307043"/>
                    <a:pt x="1371600" y="685800"/>
                  </a:cubicBezTo>
                  <a:cubicBezTo>
                    <a:pt x="1371600" y="1064557"/>
                    <a:pt x="1064557" y="1371600"/>
                    <a:pt x="685800" y="1371600"/>
                  </a:cubicBezTo>
                  <a:cubicBezTo>
                    <a:pt x="307043" y="1371600"/>
                    <a:pt x="0" y="1064557"/>
                    <a:pt x="0" y="685800"/>
                  </a:cubicBezTo>
                  <a:cubicBezTo>
                    <a:pt x="0" y="307043"/>
                    <a:pt x="307043" y="0"/>
                    <a:pt x="685800" y="0"/>
                  </a:cubicBezTo>
                  <a:close/>
                </a:path>
              </a:pathLst>
            </a:cu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0AF6A0-1A4F-48F6-AAAD-7FAE002F71D8}"/>
                </a:ext>
              </a:extLst>
            </p:cNvPr>
            <p:cNvSpPr/>
            <p:nvPr/>
          </p:nvSpPr>
          <p:spPr>
            <a:xfrm>
              <a:off x="5810466" y="2135615"/>
              <a:ext cx="1850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4088FD"/>
                  </a:solidFill>
                  <a:latin typeface="Tw Cen MT" panose="020B0602020104020603" pitchFamily="34" charset="0"/>
                </a:rPr>
                <a:t>ID: 975 765 5185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E3E8E8B-73EE-4937-9674-46FC2EE9E6EC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258</Words>
  <Application>Microsoft Macintosh PowerPoint</Application>
  <PresentationFormat>Widescreen</PresentationFormat>
  <Paragraphs>115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Tw Cen MT</vt:lpstr>
      <vt:lpstr>Calibri</vt:lpstr>
      <vt:lpstr>Calibri Light</vt:lpstr>
      <vt:lpstr>Arial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Omar Acosta</dc:creator>
  <cp:lastModifiedBy>Omar Eduardo Acosta Ramos</cp:lastModifiedBy>
  <cp:revision>135</cp:revision>
  <dcterms:created xsi:type="dcterms:W3CDTF">2017-01-05T13:17:27Z</dcterms:created>
  <dcterms:modified xsi:type="dcterms:W3CDTF">2023-08-07T03:10:00Z</dcterms:modified>
</cp:coreProperties>
</file>